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59" r:id="rId4"/>
    <p:sldId id="260" r:id="rId5"/>
    <p:sldId id="261" r:id="rId6"/>
    <p:sldId id="273" r:id="rId7"/>
    <p:sldId id="262" r:id="rId8"/>
    <p:sldId id="269" r:id="rId9"/>
    <p:sldId id="270" r:id="rId10"/>
    <p:sldId id="263" r:id="rId11"/>
    <p:sldId id="274" r:id="rId12"/>
    <p:sldId id="264" r:id="rId13"/>
    <p:sldId id="276" r:id="rId14"/>
    <p:sldId id="275" r:id="rId15"/>
    <p:sldId id="281" r:id="rId16"/>
    <p:sldId id="280" r:id="rId17"/>
    <p:sldId id="279" r:id="rId18"/>
    <p:sldId id="278" r:id="rId19"/>
    <p:sldId id="277" r:id="rId20"/>
    <p:sldId id="265" r:id="rId21"/>
    <p:sldId id="266" r:id="rId22"/>
    <p:sldId id="282" r:id="rId23"/>
    <p:sldId id="267" r:id="rId24"/>
    <p:sldId id="286" r:id="rId25"/>
    <p:sldId id="285" r:id="rId26"/>
    <p:sldId id="284" r:id="rId27"/>
    <p:sldId id="283" r:id="rId28"/>
    <p:sldId id="289" r:id="rId29"/>
    <p:sldId id="290" r:id="rId30"/>
    <p:sldId id="291" r:id="rId31"/>
    <p:sldId id="268" r:id="rId32"/>
    <p:sldId id="287" r:id="rId33"/>
    <p:sldId id="288" r:id="rId34"/>
    <p:sldId id="272" r:id="rId35"/>
    <p:sldId id="292" r:id="rId3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7CCB7-00DA-014E-AAB1-FEA374A70F84}" v="375" dt="2019-07-03T16:46:03.604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94619"/>
  </p:normalViewPr>
  <p:slideViewPr>
    <p:cSldViewPr>
      <p:cViewPr>
        <p:scale>
          <a:sx n="77" d="100"/>
          <a:sy n="77" d="100"/>
        </p:scale>
        <p:origin x="-2604" y="-8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2F2C62C-C18E-354C-B668-54D71299C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8E8D21D-62CA-D642-927D-829772F1E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DBA0-2A5E-934F-AFB6-CE0A428C4F0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36D6AA-2799-CA43-940F-6D44A0DEA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8EC709-034F-2A43-9A22-58AFE1D6F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F20B-5F7D-364B-8658-1A6A1914C3F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0EC45F-8D64-BC4E-9D79-2D93D087B1C1}"/>
              </a:ext>
            </a:extLst>
          </p:cNvPr>
          <p:cNvSpPr txBox="1"/>
          <p:nvPr/>
        </p:nvSpPr>
        <p:spPr>
          <a:xfrm rot="5400000">
            <a:off x="5308215" y="4281683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6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E2F7-640C-064B-9A80-C6E726BCF742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B8179-957A-0D41-B147-BE7F3D78F1C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A6A73F-9B0E-264D-A6A8-ABA85EDF9929}"/>
              </a:ext>
            </a:extLst>
          </p:cNvPr>
          <p:cNvSpPr txBox="1"/>
          <p:nvPr/>
        </p:nvSpPr>
        <p:spPr>
          <a:xfrm rot="5400000">
            <a:off x="4682540" y="6016109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“Boa </a:t>
            </a:r>
            <a:r>
              <a:rPr lang="en-US" dirty="0" err="1" smtClean="0"/>
              <a:t>noite</a:t>
            </a:r>
            <a:r>
              <a:rPr lang="en-US" dirty="0" smtClean="0"/>
              <a:t>, meu </a:t>
            </a:r>
            <a:r>
              <a:rPr lang="en-US" dirty="0" err="1" smtClean="0"/>
              <a:t>nome</a:t>
            </a:r>
            <a:r>
              <a:rPr lang="en-US" dirty="0" smtClean="0"/>
              <a:t> é Rafael </a:t>
            </a:r>
            <a:r>
              <a:rPr lang="en-US" dirty="0" err="1" smtClean="0"/>
              <a:t>Diegoli</a:t>
            </a:r>
            <a:r>
              <a:rPr lang="en-US" dirty="0" smtClean="0"/>
              <a:t> e </a:t>
            </a:r>
            <a:r>
              <a:rPr lang="en-US" dirty="0" err="1" smtClean="0"/>
              <a:t>vou</a:t>
            </a:r>
            <a:r>
              <a:rPr lang="en-US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69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funcionais</a:t>
            </a:r>
            <a:r>
              <a:rPr lang="en-US" dirty="0" smtClean="0"/>
              <a:t> </a:t>
            </a:r>
            <a:r>
              <a:rPr lang="en-US" dirty="0" err="1" smtClean="0"/>
              <a:t>considerados</a:t>
            </a:r>
            <a:r>
              <a:rPr lang="en-US" dirty="0" smtClean="0"/>
              <a:t> para o </a:t>
            </a:r>
            <a:r>
              <a:rPr lang="en-US" dirty="0" err="1" smtClean="0"/>
              <a:t>cumprimento</a:t>
            </a:r>
            <a:r>
              <a:rPr lang="en-US" dirty="0" smtClean="0"/>
              <a:t> dos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55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Enumerando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funcionais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6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scripts que </a:t>
            </a:r>
            <a:r>
              <a:rPr lang="en-US" dirty="0" err="1" smtClean="0"/>
              <a:t>compõem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representados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8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agrupa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do </a:t>
            </a:r>
            <a:r>
              <a:rPr lang="en-US" dirty="0" err="1" smtClean="0"/>
              <a:t>módulo</a:t>
            </a:r>
            <a:r>
              <a:rPr lang="en-US" dirty="0" smtClean="0"/>
              <a:t> de interface…”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9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especificação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fluxograma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5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Iniciando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detalhes</a:t>
            </a:r>
            <a:r>
              <a:rPr lang="en-US" dirty="0" smtClean="0"/>
              <a:t> da </a:t>
            </a:r>
            <a:r>
              <a:rPr lang="en-US" dirty="0" err="1" smtClean="0"/>
              <a:t>implementação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lista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84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sequência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módulo</a:t>
            </a:r>
            <a:r>
              <a:rPr lang="en-US" baseline="0" dirty="0" smtClean="0"/>
              <a:t> de interface…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1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4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“Este prefab </a:t>
            </a:r>
            <a:r>
              <a:rPr lang="en-US" dirty="0" err="1" smtClean="0"/>
              <a:t>instancia</a:t>
            </a:r>
            <a:r>
              <a:rPr lang="en-US" dirty="0" smtClean="0"/>
              <a:t> </a:t>
            </a:r>
            <a:r>
              <a:rPr lang="en-US" dirty="0" err="1" smtClean="0"/>
              <a:t>botões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virtuais</a:t>
            </a:r>
            <a:r>
              <a:rPr lang="en-US" baseline="0" dirty="0" smtClean="0"/>
              <a:t> de forma </a:t>
            </a:r>
            <a:r>
              <a:rPr lang="en-US" baseline="0" dirty="0" err="1" smtClean="0"/>
              <a:t>dinâmica</a:t>
            </a:r>
            <a:r>
              <a:rPr lang="en-US" baseline="0" dirty="0" smtClean="0"/>
              <a:t>…”, ”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limitação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6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2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começará</a:t>
            </a:r>
            <a:r>
              <a:rPr lang="en-US" baseline="0" dirty="0" smtClean="0"/>
              <a:t> pela …</a:t>
            </a:r>
            <a:r>
              <a:rPr lang="en-US" dirty="0" smtClean="0"/>
              <a:t>”,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seguida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abordada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continuando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”, “</a:t>
            </a:r>
            <a:r>
              <a:rPr lang="en-US" baseline="0" dirty="0" err="1" smtClean="0"/>
              <a:t>finalizando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0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0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a </a:t>
            </a:r>
            <a:r>
              <a:rPr lang="en-US" dirty="0" err="1" smtClean="0"/>
              <a:t>validação</a:t>
            </a:r>
            <a:r>
              <a:rPr lang="en-US" dirty="0" smtClean="0"/>
              <a:t> da </a:t>
            </a:r>
            <a:r>
              <a:rPr lang="en-US" dirty="0" err="1" smtClean="0"/>
              <a:t>usabilidade</a:t>
            </a:r>
            <a:r>
              <a:rPr lang="en-US" dirty="0" smtClean="0"/>
              <a:t> dos </a:t>
            </a:r>
            <a:r>
              <a:rPr lang="en-US" dirty="0" err="1" smtClean="0"/>
              <a:t>componentes</a:t>
            </a:r>
            <a:r>
              <a:rPr lang="en-US" dirty="0" smtClean="0"/>
              <a:t> </a:t>
            </a:r>
            <a:r>
              <a:rPr lang="en-US" dirty="0" err="1" smtClean="0"/>
              <a:t>desenvolvidos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criado</a:t>
            </a:r>
            <a:r>
              <a:rPr lang="en-US" dirty="0" smtClean="0"/>
              <a:t> 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aplicativo</a:t>
            </a:r>
            <a:r>
              <a:rPr lang="en-US" baseline="0" dirty="0" smtClean="0"/>
              <a:t> de teste…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8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25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“Para </a:t>
            </a:r>
            <a:r>
              <a:rPr lang="en-US" dirty="0" err="1" smtClean="0"/>
              <a:t>avaliar</a:t>
            </a:r>
            <a:r>
              <a:rPr lang="en-US" dirty="0" smtClean="0"/>
              <a:t> a </a:t>
            </a:r>
            <a:r>
              <a:rPr lang="en-US" dirty="0" err="1" smtClean="0"/>
              <a:t>usabilidade</a:t>
            </a:r>
            <a:r>
              <a:rPr lang="en-US" dirty="0" smtClean="0"/>
              <a:t> dos Assets da </a:t>
            </a:r>
            <a:r>
              <a:rPr lang="en-US" dirty="0" err="1" smtClean="0"/>
              <a:t>biblioteca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29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“As </a:t>
            </a:r>
            <a:r>
              <a:rPr lang="en-US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observações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teste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53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“O </a:t>
            </a:r>
            <a:r>
              <a:rPr lang="en-US" dirty="0" err="1" smtClean="0"/>
              <a:t>processo</a:t>
            </a:r>
            <a:r>
              <a:rPr lang="en-US" dirty="0" smtClean="0"/>
              <a:t> de teste com </a:t>
            </a:r>
            <a:r>
              <a:rPr lang="en-US" dirty="0" err="1" smtClean="0"/>
              <a:t>usuários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deu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seguinte</a:t>
            </a:r>
            <a:r>
              <a:rPr lang="en-US" baseline="0" dirty="0" smtClean="0"/>
              <a:t> forma…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15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77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30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3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Após</a:t>
            </a:r>
            <a:r>
              <a:rPr lang="en-US" dirty="0" smtClean="0"/>
              <a:t> a </a:t>
            </a:r>
            <a:r>
              <a:rPr lang="en-US" dirty="0" err="1" smtClean="0"/>
              <a:t>aplicação</a:t>
            </a:r>
            <a:r>
              <a:rPr lang="en-US" dirty="0" smtClean="0"/>
              <a:t> dos testes </a:t>
            </a:r>
            <a:r>
              <a:rPr lang="en-US" dirty="0" err="1" smtClean="0"/>
              <a:t>observou</a:t>
            </a:r>
            <a:r>
              <a:rPr lang="en-US" dirty="0" smtClean="0"/>
              <a:t>-se…”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5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“A </a:t>
            </a:r>
            <a:r>
              <a:rPr lang="en-US" dirty="0" err="1" smtClean="0"/>
              <a:t>ideia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surgiu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da”, “</a:t>
            </a:r>
            <a:r>
              <a:rPr lang="en-US" dirty="0" err="1" smtClean="0"/>
              <a:t>pois</a:t>
            </a:r>
            <a:r>
              <a:rPr lang="en-US" dirty="0" smtClean="0"/>
              <a:t> </a:t>
            </a:r>
            <a:r>
              <a:rPr lang="en-US" dirty="0" err="1" smtClean="0"/>
              <a:t>ela</a:t>
            </a:r>
            <a:r>
              <a:rPr lang="en-US" dirty="0" smtClean="0"/>
              <a:t>”, “</a:t>
            </a:r>
            <a:r>
              <a:rPr lang="en-US" dirty="0" err="1" smtClean="0"/>
              <a:t>portanto</a:t>
            </a:r>
            <a:r>
              <a:rPr lang="en-US" dirty="0" smtClean="0"/>
              <a:t> a </a:t>
            </a:r>
            <a:r>
              <a:rPr lang="en-US" dirty="0" err="1" smtClean="0"/>
              <a:t>ideia</a:t>
            </a:r>
            <a:r>
              <a:rPr lang="en-US" dirty="0" smtClean="0"/>
              <a:t> de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biblioteca</a:t>
            </a:r>
            <a:r>
              <a:rPr lang="en-US" dirty="0" smtClean="0"/>
              <a:t> para”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02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Comparando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86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a </a:t>
            </a:r>
            <a:r>
              <a:rPr lang="en-US" dirty="0" err="1" smtClean="0"/>
              <a:t>apresentação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80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r>
              <a:rPr lang="en-US" dirty="0" smtClean="0"/>
              <a:t> – “Entre as </a:t>
            </a:r>
            <a:r>
              <a:rPr lang="en-US" dirty="0" err="1" smtClean="0"/>
              <a:t>possíveis</a:t>
            </a:r>
            <a:r>
              <a:rPr lang="en-US" dirty="0" smtClean="0"/>
              <a:t> </a:t>
            </a:r>
            <a:r>
              <a:rPr lang="en-US" dirty="0" err="1" smtClean="0"/>
              <a:t>extensões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destaca</a:t>
            </a:r>
            <a:r>
              <a:rPr lang="en-US" baseline="0" dirty="0" smtClean="0"/>
              <a:t>-se…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9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30 </a:t>
            </a:r>
            <a:r>
              <a:rPr lang="en-US" dirty="0" err="1" smtClean="0"/>
              <a:t>segundos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91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</a:t>
            </a:r>
            <a:r>
              <a:rPr lang="en-US" dirty="0" err="1" smtClean="0"/>
              <a:t>minutos</a:t>
            </a:r>
            <a:r>
              <a:rPr lang="en-US" dirty="0" smtClean="0"/>
              <a:t> -</a:t>
            </a:r>
            <a:r>
              <a:rPr lang="en-US" baseline="0" dirty="0" smtClean="0"/>
              <a:t> </a:t>
            </a:r>
            <a:r>
              <a:rPr lang="en-US" dirty="0" err="1" smtClean="0"/>
              <a:t>Apresentar</a:t>
            </a:r>
            <a:r>
              <a:rPr lang="en-US" dirty="0" smtClean="0"/>
              <a:t> </a:t>
            </a:r>
            <a:r>
              <a:rPr lang="en-US" dirty="0" err="1" smtClean="0"/>
              <a:t>aplicativo</a:t>
            </a:r>
            <a:r>
              <a:rPr lang="en-US" dirty="0" smtClean="0"/>
              <a:t> de testes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5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“E </a:t>
            </a:r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encerro</a:t>
            </a:r>
            <a:r>
              <a:rPr lang="en-US" dirty="0" smtClean="0"/>
              <a:t> </a:t>
            </a:r>
            <a:r>
              <a:rPr lang="en-US" dirty="0" err="1" smtClean="0"/>
              <a:t>minha</a:t>
            </a:r>
            <a:r>
              <a:rPr lang="en-US" dirty="0" smtClean="0"/>
              <a:t> </a:t>
            </a:r>
            <a:r>
              <a:rPr lang="en-US" dirty="0" err="1" smtClean="0"/>
              <a:t>apresentação</a:t>
            </a:r>
            <a:r>
              <a:rPr lang="en-US" dirty="0" smtClean="0"/>
              <a:t>.”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“O </a:t>
            </a:r>
            <a:r>
              <a:rPr lang="en-US" dirty="0" err="1" smtClean="0"/>
              <a:t>objetivo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é</a:t>
            </a:r>
            <a:r>
              <a:rPr lang="en-US" dirty="0" smtClean="0"/>
              <a:t>”, “</a:t>
            </a:r>
            <a:r>
              <a:rPr lang="en-US" dirty="0" err="1" smtClean="0"/>
              <a:t>enquanto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objetivos</a:t>
            </a:r>
            <a:r>
              <a:rPr lang="en-US" dirty="0" smtClean="0"/>
              <a:t> </a:t>
            </a:r>
            <a:r>
              <a:rPr lang="en-US" dirty="0" err="1" smtClean="0"/>
              <a:t>específicos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</a:t>
            </a:r>
            <a:r>
              <a:rPr lang="en-US" dirty="0" err="1" smtClean="0"/>
              <a:t>minutos</a:t>
            </a:r>
            <a:r>
              <a:rPr lang="en-US" dirty="0" smtClean="0"/>
              <a:t> – “Para conciliar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conceitos</a:t>
            </a:r>
            <a:r>
              <a:rPr lang="en-US" dirty="0" smtClean="0"/>
              <a:t> </a:t>
            </a:r>
            <a:r>
              <a:rPr lang="en-US" dirty="0" err="1" smtClean="0"/>
              <a:t>relevantes</a:t>
            </a:r>
            <a:r>
              <a:rPr lang="en-US" dirty="0" smtClean="0"/>
              <a:t> </a:t>
            </a:r>
            <a:r>
              <a:rPr lang="en-US" dirty="0" err="1" smtClean="0"/>
              <a:t>deste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8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minuto</a:t>
            </a:r>
            <a:r>
              <a:rPr lang="en-US" dirty="0" smtClean="0"/>
              <a:t> – “O Unity </a:t>
            </a:r>
            <a:r>
              <a:rPr lang="en-US" dirty="0" err="1" smtClean="0"/>
              <a:t>dispõe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três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tecnologias</a:t>
            </a:r>
            <a:r>
              <a:rPr lang="en-US" baseline="0" dirty="0" smtClean="0"/>
              <a:t> para interface de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3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relação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correlatos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começando</a:t>
            </a:r>
            <a:r>
              <a:rPr lang="en-US" baseline="0" dirty="0" smtClean="0"/>
              <a:t> com…</a:t>
            </a:r>
            <a:r>
              <a:rPr lang="en-US" dirty="0" smtClean="0"/>
              <a:t>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06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seguida</a:t>
            </a:r>
            <a:r>
              <a:rPr lang="en-US" dirty="0" smtClean="0"/>
              <a:t> o </a:t>
            </a:r>
            <a:r>
              <a:rPr lang="en-US" dirty="0" err="1" smtClean="0"/>
              <a:t>trabalho</a:t>
            </a:r>
            <a:r>
              <a:rPr lang="en-US" dirty="0" smtClean="0"/>
              <a:t>…”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61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 </a:t>
            </a:r>
            <a:r>
              <a:rPr lang="en-US" dirty="0" err="1" smtClean="0"/>
              <a:t>segundos</a:t>
            </a:r>
            <a:r>
              <a:rPr lang="en-US" dirty="0" smtClean="0"/>
              <a:t> – “</a:t>
            </a:r>
            <a:r>
              <a:rPr lang="en-US" dirty="0" err="1" smtClean="0"/>
              <a:t>Concluindo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correlatos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…”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39232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335126-1852-404A-A6A5-0657D004519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04" y="5851518"/>
            <a:ext cx="9144000" cy="100648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‹nº›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E993A6A-4509-6E42-B4A2-5AD5E583D10B}"/>
              </a:ext>
            </a:extLst>
          </p:cNvPr>
          <p:cNvSpPr txBox="1"/>
          <p:nvPr userDrawn="1"/>
        </p:nvSpPr>
        <p:spPr>
          <a:xfrm rot="5400000">
            <a:off x="7594051" y="3519377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470025"/>
          </a:xfrm>
        </p:spPr>
        <p:txBody>
          <a:bodyPr/>
          <a:lstStyle/>
          <a:p>
            <a:r>
              <a:rPr lang="en-US" dirty="0" err="1"/>
              <a:t>ListAR</a:t>
            </a:r>
            <a:r>
              <a:rPr lang="en-US" dirty="0"/>
              <a:t>: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Listagem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Interface de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400800" cy="1584176"/>
          </a:xfrm>
        </p:spPr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sz="1200" dirty="0"/>
          </a:p>
          <a:p>
            <a:r>
              <a:rPr lang="pt-BR" dirty="0"/>
              <a:t>Orientador: prof. Dalton S. dos Reis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800" dirty="0" err="1"/>
              <a:t>Requisitos</a:t>
            </a:r>
            <a:r>
              <a:rPr lang="en-US" sz="3800" dirty="0"/>
              <a:t> </a:t>
            </a:r>
            <a:r>
              <a:rPr lang="en-US" sz="3800" dirty="0" err="1"/>
              <a:t>Funcionais</a:t>
            </a:r>
            <a:endParaRPr lang="en-US" sz="3800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/remover/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da </a:t>
            </a:r>
            <a:r>
              <a:rPr lang="en-US" dirty="0" err="1"/>
              <a:t>lista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/remover/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r>
              <a:rPr lang="en-US" dirty="0"/>
              <a:t> para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cada</a:t>
            </a:r>
            <a:r>
              <a:rPr lang="en-US" dirty="0"/>
              <a:t> item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marcadores</a:t>
            </a:r>
            <a:r>
              <a:rPr lang="en-US" dirty="0"/>
              <a:t> e</a:t>
            </a:r>
          </a:p>
          <a:p>
            <a:pPr marL="0" indent="0">
              <a:buNone/>
            </a:pPr>
            <a:r>
              <a:rPr lang="en-US" dirty="0"/>
              <a:t>       das </a:t>
            </a:r>
            <a:r>
              <a:rPr lang="en-US" dirty="0" err="1"/>
              <a:t>mãos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customizar</a:t>
            </a:r>
            <a:r>
              <a:rPr lang="en-US" dirty="0"/>
              <a:t> a </a:t>
            </a:r>
            <a:r>
              <a:rPr lang="en-US" dirty="0" err="1"/>
              <a:t>aparência</a:t>
            </a:r>
            <a:r>
              <a:rPr lang="en-US" dirty="0"/>
              <a:t> dos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componentes</a:t>
            </a:r>
            <a:r>
              <a:rPr lang="en-US" dirty="0"/>
              <a:t> de interface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um </a:t>
            </a:r>
            <a:r>
              <a:rPr lang="en-US" dirty="0" err="1"/>
              <a:t>comportamento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específico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interface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permitir</a:t>
            </a:r>
            <a:r>
              <a:rPr lang="en-US" dirty="0"/>
              <a:t> a </a:t>
            </a:r>
            <a:r>
              <a:rPr lang="en-US" dirty="0" err="1"/>
              <a:t>importação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outros </a:t>
            </a: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através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de Asset Packages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Requisitos</a:t>
            </a:r>
            <a:r>
              <a:rPr lang="en-US" sz="2400" dirty="0" smtClean="0"/>
              <a:t> </a:t>
            </a:r>
            <a:r>
              <a:rPr lang="en-US" sz="2400" dirty="0" err="1" smtClean="0"/>
              <a:t>Não-Funcionais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para a </a:t>
            </a:r>
            <a:r>
              <a:rPr lang="en-US" sz="2000" dirty="0" err="1" smtClean="0"/>
              <a:t>plataforma</a:t>
            </a:r>
            <a:r>
              <a:rPr lang="en-US" sz="2000" dirty="0" smtClean="0"/>
              <a:t> Android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SDK </a:t>
            </a:r>
            <a:r>
              <a:rPr lang="en-US" sz="2000" dirty="0" err="1" smtClean="0"/>
              <a:t>Vuforia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biblioteca</a:t>
            </a:r>
            <a:r>
              <a:rPr lang="en-US" sz="2000" dirty="0" smtClean="0"/>
              <a:t> de </a:t>
            </a:r>
            <a:r>
              <a:rPr lang="en-US" sz="2000" dirty="0" err="1" smtClean="0"/>
              <a:t>Realidade</a:t>
            </a:r>
            <a:r>
              <a:rPr lang="en-US" sz="2000" dirty="0" smtClean="0"/>
              <a:t> </a:t>
            </a:r>
            <a:r>
              <a:rPr lang="en-US" sz="2000" dirty="0" err="1" smtClean="0"/>
              <a:t>Aumentada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a </a:t>
            </a:r>
            <a:r>
              <a:rPr lang="en-US" sz="2000" dirty="0" err="1" smtClean="0"/>
              <a:t>linguagem</a:t>
            </a:r>
            <a:r>
              <a:rPr lang="en-US" sz="2000" dirty="0" smtClean="0"/>
              <a:t> C# para </a:t>
            </a:r>
            <a:r>
              <a:rPr lang="en-US" sz="2000" dirty="0" err="1" smtClean="0"/>
              <a:t>codificar</a:t>
            </a:r>
            <a:r>
              <a:rPr lang="en-US" sz="2000" dirty="0" smtClean="0"/>
              <a:t> </a:t>
            </a:r>
            <a:r>
              <a:rPr lang="en-US" sz="2000" dirty="0" err="1" smtClean="0"/>
              <a:t>os</a:t>
            </a:r>
            <a:r>
              <a:rPr lang="en-US" sz="2000" dirty="0" smtClean="0"/>
              <a:t> scripts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o Microsoft Visual Studio Enterprise 2015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 smtClean="0"/>
              <a:t>como</a:t>
            </a:r>
            <a:r>
              <a:rPr lang="en-US" sz="2000" dirty="0" smtClean="0"/>
              <a:t> editor de scripts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err="1" smtClean="0"/>
              <a:t>utilizar</a:t>
            </a:r>
            <a:r>
              <a:rPr lang="en-US" sz="2000" dirty="0" smtClean="0"/>
              <a:t> o motor de </a:t>
            </a:r>
            <a:r>
              <a:rPr lang="en-US" sz="2000" dirty="0" err="1" smtClean="0"/>
              <a:t>jogos</a:t>
            </a:r>
            <a:r>
              <a:rPr lang="en-US" sz="2000" dirty="0" smtClean="0"/>
              <a:t> Unity 3D para </a:t>
            </a:r>
            <a:r>
              <a:rPr lang="en-US" sz="2000" dirty="0" err="1" smtClean="0"/>
              <a:t>desenvolver</a:t>
            </a:r>
            <a:r>
              <a:rPr lang="en-US" sz="2000" dirty="0" smtClean="0"/>
              <a:t> o </a:t>
            </a:r>
            <a:r>
              <a:rPr lang="en-US" sz="2000" dirty="0" err="1" smtClean="0"/>
              <a:t>projeto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257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8424936" cy="5669115"/>
          </a:xfrm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620688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4" y="692696"/>
            <a:ext cx="8905832" cy="6165304"/>
          </a:xfrm>
        </p:spPr>
      </p:pic>
    </p:spTree>
    <p:extLst>
      <p:ext uri="{BB962C8B-B14F-4D97-AF65-F5344CB8AC3E}">
        <p14:creationId xmlns:p14="http://schemas.microsoft.com/office/powerpoint/2010/main" val="26954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620688"/>
          </a:xfrm>
        </p:spPr>
        <p:txBody>
          <a:bodyPr/>
          <a:lstStyle/>
          <a:p>
            <a:r>
              <a:rPr lang="pt-BR" dirty="0"/>
              <a:t>Especificação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928992" cy="6165304"/>
          </a:xfrm>
        </p:spPr>
      </p:pic>
    </p:spTree>
    <p:extLst>
      <p:ext uri="{BB962C8B-B14F-4D97-AF65-F5344CB8AC3E}">
        <p14:creationId xmlns:p14="http://schemas.microsoft.com/office/powerpoint/2010/main" val="32439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lista</a:t>
            </a:r>
            <a:endParaRPr lang="en-US" dirty="0"/>
          </a:p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endParaRPr lang="en-US" dirty="0"/>
          </a:p>
          <a:p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materiais</a:t>
            </a:r>
            <a:r>
              <a:rPr lang="en-US" dirty="0"/>
              <a:t> para um </a:t>
            </a:r>
            <a:r>
              <a:rPr lang="en-US" dirty="0" err="1"/>
              <a:t>objeto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12976"/>
            <a:ext cx="2808311" cy="252174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3212975"/>
            <a:ext cx="2625743" cy="25217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212973"/>
            <a:ext cx="2286850" cy="25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289"/>
            <a:ext cx="8229600" cy="1049447"/>
          </a:xfrm>
        </p:spPr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36504"/>
          </a:xfrm>
        </p:spPr>
        <p:txBody>
          <a:bodyPr/>
          <a:lstStyle/>
          <a:p>
            <a:r>
              <a:rPr lang="en-US" dirty="0" err="1"/>
              <a:t>Módulo</a:t>
            </a:r>
            <a:r>
              <a:rPr lang="en-US" dirty="0"/>
              <a:t> de interface</a:t>
            </a:r>
          </a:p>
          <a:p>
            <a:r>
              <a:rPr lang="en-US" dirty="0"/>
              <a:t>Prefabs que </a:t>
            </a:r>
            <a:r>
              <a:rPr lang="en-US" dirty="0" err="1"/>
              <a:t>imitam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interfaces </a:t>
            </a:r>
            <a:r>
              <a:rPr lang="en-US" dirty="0" err="1"/>
              <a:t>tradicionais</a:t>
            </a:r>
            <a:endParaRPr lang="en-US" dirty="0"/>
          </a:p>
          <a:p>
            <a:r>
              <a:rPr lang="en-US" dirty="0" err="1"/>
              <a:t>VirtualButton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86" y="3212976"/>
            <a:ext cx="6195312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VirtualCheckBox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8928992" cy="343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VirtualScroll</a:t>
            </a:r>
            <a:r>
              <a:rPr lang="en-US" dirty="0"/>
              <a:t> (Slider)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8928992" cy="3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VirtualComboBox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7" y="2058643"/>
            <a:ext cx="8904979" cy="32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048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e Especificação</a:t>
            </a:r>
          </a:p>
          <a:p>
            <a:r>
              <a:rPr lang="pt-BR" dirty="0" smtClean="0"/>
              <a:t>Implementação e Usabilidade</a:t>
            </a:r>
            <a:endParaRPr lang="pt-BR" dirty="0"/>
          </a:p>
          <a:p>
            <a:r>
              <a:rPr lang="pt-BR" dirty="0" smtClean="0"/>
              <a:t>Resultados e Discussões</a:t>
            </a:r>
            <a:endParaRPr lang="pt-BR" dirty="0"/>
          </a:p>
          <a:p>
            <a:r>
              <a:rPr lang="pt-BR" dirty="0" smtClean="0"/>
              <a:t>Conclusões e Sugestões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20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entre </a:t>
            </a:r>
            <a:r>
              <a:rPr lang="en-US" dirty="0" err="1"/>
              <a:t>módulos</a:t>
            </a:r>
            <a:endParaRPr lang="en-US" dirty="0"/>
          </a:p>
          <a:p>
            <a:r>
              <a:rPr lang="en-US" dirty="0" err="1"/>
              <a:t>Navegação</a:t>
            </a:r>
            <a:r>
              <a:rPr lang="en-US" dirty="0"/>
              <a:t> da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cubo</a:t>
            </a:r>
            <a:endParaRPr lang="en-US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1" y="2332039"/>
            <a:ext cx="5040560" cy="42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Operacionalidade da Implementação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Aplicativo</a:t>
            </a:r>
            <a:r>
              <a:rPr lang="en-US" dirty="0"/>
              <a:t> de teste</a:t>
            </a:r>
          </a:p>
          <a:p>
            <a:r>
              <a:rPr lang="en-US" dirty="0"/>
              <a:t>Menu + 2 </a:t>
            </a:r>
            <a:r>
              <a:rPr lang="en-US" dirty="0" err="1"/>
              <a:t>fases</a:t>
            </a:r>
            <a:r>
              <a:rPr lang="en-US" dirty="0"/>
              <a:t> com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ciclo</a:t>
            </a:r>
            <a:r>
              <a:rPr lang="en-US" dirty="0"/>
              <a:t> e o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consciente</a:t>
            </a:r>
            <a:r>
              <a:rPr lang="en-US" dirty="0"/>
              <a:t> da </a:t>
            </a:r>
            <a:r>
              <a:rPr lang="en-US" dirty="0" err="1"/>
              <a:t>água</a:t>
            </a:r>
            <a:endParaRPr lang="en-US" dirty="0"/>
          </a:p>
          <a:p>
            <a:r>
              <a:rPr lang="en-US" dirty="0" err="1"/>
              <a:t>Comparativo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Interface </a:t>
            </a:r>
            <a:r>
              <a:rPr lang="en-US" sz="2800" dirty="0" err="1"/>
              <a:t>tradicional</a:t>
            </a:r>
            <a:r>
              <a:rPr lang="en-US" sz="2800" dirty="0"/>
              <a:t> (Unity UI)</a:t>
            </a:r>
          </a:p>
          <a:p>
            <a:pPr marL="0" indent="0">
              <a:buNone/>
            </a:pPr>
            <a:r>
              <a:rPr lang="en-US" sz="2800" dirty="0"/>
              <a:t>    - Interface </a:t>
            </a:r>
            <a:r>
              <a:rPr lang="en-US" sz="2800" dirty="0" err="1"/>
              <a:t>tangível</a:t>
            </a:r>
            <a:r>
              <a:rPr lang="en-US" sz="2800" dirty="0"/>
              <a:t> (</a:t>
            </a:r>
            <a:r>
              <a:rPr lang="en-US" sz="2800" dirty="0" err="1"/>
              <a:t>ListAR</a:t>
            </a:r>
            <a:r>
              <a:rPr lang="en-US" sz="2800" dirty="0"/>
              <a:t>)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4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Operacionalidade da Implementação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3"/>
            <a:ext cx="9071942" cy="43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Testes </a:t>
            </a:r>
            <a:r>
              <a:rPr lang="en-US" dirty="0" err="1"/>
              <a:t>realizados</a:t>
            </a:r>
            <a:r>
              <a:rPr lang="en-US" dirty="0"/>
              <a:t> com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bolsistas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envolvidos</a:t>
            </a:r>
            <a:endParaRPr lang="en-US" dirty="0"/>
          </a:p>
          <a:p>
            <a:r>
              <a:rPr lang="en-US" dirty="0" err="1"/>
              <a:t>Etapas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formulário</a:t>
            </a:r>
            <a:r>
              <a:rPr lang="en-US" sz="2800" dirty="0"/>
              <a:t> com </a:t>
            </a:r>
            <a:r>
              <a:rPr lang="en-US" sz="2800" dirty="0" err="1"/>
              <a:t>passo</a:t>
            </a:r>
            <a:r>
              <a:rPr lang="en-US" sz="2800" dirty="0"/>
              <a:t> a </a:t>
            </a:r>
            <a:r>
              <a:rPr lang="en-US" sz="2800" dirty="0" err="1"/>
              <a:t>passo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realização</a:t>
            </a:r>
            <a:r>
              <a:rPr lang="en-US" sz="2800" dirty="0"/>
              <a:t> das </a:t>
            </a:r>
            <a:r>
              <a:rPr lang="en-US" sz="2800" dirty="0" err="1"/>
              <a:t>atividades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avaliação</a:t>
            </a:r>
            <a:r>
              <a:rPr lang="en-US" sz="2800" dirty="0"/>
              <a:t> de </a:t>
            </a:r>
            <a:r>
              <a:rPr lang="en-US" sz="2800" dirty="0" err="1"/>
              <a:t>usabilidade</a:t>
            </a:r>
            <a:r>
              <a:rPr lang="en-US" sz="2800" dirty="0"/>
              <a:t> dos Assets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2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Utilizam</a:t>
            </a:r>
            <a:r>
              <a:rPr lang="en-US" sz="2800" dirty="0"/>
              <a:t> o Unity </a:t>
            </a:r>
            <a:r>
              <a:rPr lang="en-US" sz="2800" dirty="0" err="1"/>
              <a:t>frequentemente</a:t>
            </a:r>
            <a:endParaRPr lang="en-US" sz="2800" dirty="0"/>
          </a:p>
          <a:p>
            <a:r>
              <a:rPr lang="en-US" sz="2800" dirty="0" err="1"/>
              <a:t>Primeira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</a:t>
            </a:r>
            <a:r>
              <a:rPr lang="en-US" sz="2800" dirty="0" err="1"/>
              <a:t>desenvolvendo</a:t>
            </a:r>
            <a:r>
              <a:rPr lang="en-US" sz="2800" dirty="0"/>
              <a:t> com o </a:t>
            </a:r>
            <a:r>
              <a:rPr lang="en-US" sz="2800" dirty="0" err="1"/>
              <a:t>Vuforia</a:t>
            </a:r>
            <a:endParaRPr lang="en-US" sz="2800" dirty="0"/>
          </a:p>
          <a:p>
            <a:r>
              <a:rPr lang="en-US" sz="2800" dirty="0" err="1"/>
              <a:t>Usabilidade</a:t>
            </a:r>
            <a:r>
              <a:rPr lang="en-US" sz="2800" dirty="0"/>
              <a:t> dos </a:t>
            </a:r>
            <a:r>
              <a:rPr lang="en-US" sz="2800" dirty="0" err="1"/>
              <a:t>módulos</a:t>
            </a:r>
            <a:r>
              <a:rPr lang="en-US" sz="2800" dirty="0"/>
              <a:t> </a:t>
            </a:r>
            <a:r>
              <a:rPr lang="en-US" sz="2800" dirty="0" err="1"/>
              <a:t>considerada</a:t>
            </a:r>
            <a:r>
              <a:rPr lang="en-US" sz="2800" dirty="0"/>
              <a:t> </a:t>
            </a:r>
            <a:r>
              <a:rPr lang="en-US" sz="2800" dirty="0" err="1"/>
              <a:t>mediana</a:t>
            </a:r>
            <a:endParaRPr lang="en-US" sz="2800" dirty="0"/>
          </a:p>
          <a:p>
            <a:r>
              <a:rPr lang="en-US" sz="2800" dirty="0" err="1"/>
              <a:t>Facilidade</a:t>
            </a:r>
            <a:r>
              <a:rPr lang="en-US" sz="2800" dirty="0"/>
              <a:t> de </a:t>
            </a:r>
            <a:r>
              <a:rPr lang="en-US" sz="2800" dirty="0" err="1"/>
              <a:t>usar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Assets</a:t>
            </a:r>
          </a:p>
          <a:p>
            <a:r>
              <a:rPr lang="en-US" sz="2800" dirty="0" err="1"/>
              <a:t>Sugestão</a:t>
            </a:r>
            <a:r>
              <a:rPr lang="en-US" sz="2800" dirty="0"/>
              <a:t>: </a:t>
            </a:r>
            <a:r>
              <a:rPr lang="en-US" sz="2800" dirty="0" err="1"/>
              <a:t>organização</a:t>
            </a:r>
            <a:r>
              <a:rPr lang="en-US" sz="2800" dirty="0"/>
              <a:t> das pastas dos Assets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Testes </a:t>
            </a:r>
            <a:r>
              <a:rPr lang="en-US" dirty="0" err="1"/>
              <a:t>realizados</a:t>
            </a:r>
            <a:r>
              <a:rPr lang="en-US" dirty="0"/>
              <a:t> com </a:t>
            </a:r>
            <a:r>
              <a:rPr lang="en-US" dirty="0" err="1"/>
              <a:t>alunos</a:t>
            </a:r>
            <a:r>
              <a:rPr lang="en-US" dirty="0"/>
              <a:t> de </a:t>
            </a:r>
            <a:r>
              <a:rPr lang="en-US" dirty="0" err="1"/>
              <a:t>ensino</a:t>
            </a:r>
            <a:r>
              <a:rPr lang="en-US" dirty="0"/>
              <a:t> </a:t>
            </a:r>
            <a:r>
              <a:rPr lang="en-US" dirty="0" err="1"/>
              <a:t>médio</a:t>
            </a:r>
            <a:r>
              <a:rPr lang="en-US" dirty="0"/>
              <a:t> e fundamental no LIFE</a:t>
            </a:r>
          </a:p>
          <a:p>
            <a:r>
              <a:rPr lang="en-US" dirty="0" err="1"/>
              <a:t>Aprox</a:t>
            </a:r>
            <a:r>
              <a:rPr lang="en-US" dirty="0"/>
              <a:t>. 20 </a:t>
            </a:r>
            <a:r>
              <a:rPr lang="en-US" dirty="0" err="1"/>
              <a:t>alunos</a:t>
            </a:r>
            <a:r>
              <a:rPr lang="en-US" dirty="0"/>
              <a:t> </a:t>
            </a:r>
            <a:r>
              <a:rPr lang="en-US" dirty="0" err="1"/>
              <a:t>entrevistados</a:t>
            </a:r>
            <a:endParaRPr lang="en-US" dirty="0"/>
          </a:p>
          <a:p>
            <a:r>
              <a:rPr lang="en-US" dirty="0" err="1"/>
              <a:t>Etapas</a:t>
            </a:r>
            <a:endParaRPr lang="en-US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contextualização</a:t>
            </a:r>
            <a:r>
              <a:rPr lang="en-US" sz="2800" dirty="0"/>
              <a:t> do </a:t>
            </a:r>
            <a:r>
              <a:rPr lang="en-US" sz="2800" dirty="0" err="1"/>
              <a:t>aplicativo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realização</a:t>
            </a:r>
            <a:r>
              <a:rPr lang="en-US" sz="2800" dirty="0"/>
              <a:t> das </a:t>
            </a:r>
            <a:r>
              <a:rPr lang="en-US" sz="2800" dirty="0" err="1"/>
              <a:t>atividades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   - </a:t>
            </a:r>
            <a:r>
              <a:rPr lang="en-US" sz="2800" dirty="0" err="1"/>
              <a:t>avaliação</a:t>
            </a:r>
            <a:r>
              <a:rPr lang="en-US" sz="2800" dirty="0"/>
              <a:t> de </a:t>
            </a:r>
            <a:r>
              <a:rPr lang="en-US" sz="2800" dirty="0" err="1"/>
              <a:t>usabilidade</a:t>
            </a:r>
            <a:r>
              <a:rPr lang="en-US" sz="2800" dirty="0"/>
              <a:t> dos </a:t>
            </a:r>
            <a:r>
              <a:rPr lang="en-US" sz="2800" dirty="0" err="1"/>
              <a:t>componentes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3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8" y="72008"/>
            <a:ext cx="7020272" cy="548680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16735"/>
              </p:ext>
            </p:extLst>
          </p:nvPr>
        </p:nvGraphicFramePr>
        <p:xfrm>
          <a:off x="539552" y="637088"/>
          <a:ext cx="7992888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5108"/>
                <a:gridCol w="4347780"/>
              </a:tblGrid>
              <a:tr h="221584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Idade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12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20% 13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14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10% 16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17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20% 18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5% 19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en-US" sz="18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5% 20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anos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7792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Sexo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55% </a:t>
                      </a:r>
                      <a:r>
                        <a:rPr lang="en-US" sz="1800" b="0" dirty="0" err="1" smtClean="0"/>
                        <a:t>feminino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masculino</a:t>
                      </a:r>
                      <a:endParaRPr lang="pt-BR" sz="1800" b="0" dirty="0"/>
                    </a:p>
                  </a:txBody>
                  <a:tcPr/>
                </a:tc>
              </a:tr>
              <a:tr h="11626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Nível</a:t>
                      </a:r>
                      <a:r>
                        <a:rPr lang="en-US" sz="2000" b="0" dirty="0" smtClean="0"/>
                        <a:t> de </a:t>
                      </a:r>
                      <a:r>
                        <a:rPr lang="en-US" sz="2000" b="0" dirty="0" err="1" smtClean="0"/>
                        <a:t>escolaridade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fundamental </a:t>
                      </a:r>
                      <a:r>
                        <a:rPr lang="en-US" sz="1800" b="0" dirty="0" err="1" smtClean="0"/>
                        <a:t>incompleto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médio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incompleto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5% </a:t>
                      </a:r>
                      <a:r>
                        <a:rPr lang="en-US" sz="1800" b="0" dirty="0" err="1" smtClean="0"/>
                        <a:t>ensino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médio</a:t>
                      </a:r>
                      <a:r>
                        <a:rPr lang="en-US" sz="1800" b="0" baseline="0" dirty="0" smtClean="0"/>
                        <a:t> </a:t>
                      </a:r>
                      <a:r>
                        <a:rPr lang="en-US" sz="1800" b="0" baseline="0" dirty="0" err="1" smtClean="0"/>
                        <a:t>completo</a:t>
                      </a:r>
                      <a:endParaRPr lang="en-US" sz="1800" b="0" baseline="0" dirty="0" smtClean="0"/>
                    </a:p>
                    <a:p>
                      <a:pPr algn="l"/>
                      <a:r>
                        <a:rPr lang="en-US" sz="1800" b="0" baseline="0" dirty="0" smtClean="0"/>
                        <a:t>5% </a:t>
                      </a:r>
                      <a:r>
                        <a:rPr lang="en-US" sz="1800" b="0" baseline="0" dirty="0" err="1" smtClean="0"/>
                        <a:t>ensino</a:t>
                      </a:r>
                      <a:r>
                        <a:rPr lang="en-US" sz="1800" b="0" baseline="0" dirty="0" smtClean="0"/>
                        <a:t> superior </a:t>
                      </a:r>
                      <a:r>
                        <a:rPr lang="en-US" sz="1800" b="0" baseline="0" dirty="0" err="1" smtClean="0"/>
                        <a:t>incompleto</a:t>
                      </a:r>
                      <a:endParaRPr lang="pt-BR" sz="1800" b="0" dirty="0"/>
                    </a:p>
                  </a:txBody>
                  <a:tcPr/>
                </a:tc>
              </a:tr>
              <a:tr h="83804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Utiliza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dispositivos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móveis</a:t>
                      </a:r>
                      <a:r>
                        <a:rPr lang="en-US" sz="2000" b="0" dirty="0" smtClean="0"/>
                        <a:t> com </a:t>
                      </a:r>
                      <a:r>
                        <a:rPr lang="en-US" sz="2000" b="0" dirty="0" err="1" smtClean="0"/>
                        <a:t>qual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frequência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85% </a:t>
                      </a:r>
                      <a:r>
                        <a:rPr lang="en-US" sz="1800" b="0" dirty="0" err="1" smtClean="0"/>
                        <a:t>frequentemente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10% </a:t>
                      </a:r>
                      <a:r>
                        <a:rPr lang="en-US" sz="1800" b="0" dirty="0" err="1" smtClean="0"/>
                        <a:t>às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vezes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5% </a:t>
                      </a:r>
                      <a:r>
                        <a:rPr lang="en-US" sz="1800" b="0" dirty="0" err="1" smtClean="0"/>
                        <a:t>nunca</a:t>
                      </a:r>
                      <a:r>
                        <a:rPr lang="en-US" sz="1800" b="0" dirty="0" smtClean="0"/>
                        <a:t> </a:t>
                      </a:r>
                      <a:r>
                        <a:rPr lang="en-US" sz="1800" b="0" dirty="0" err="1" smtClean="0"/>
                        <a:t>utilizou</a:t>
                      </a:r>
                      <a:endParaRPr lang="pt-BR" sz="1800" b="0" dirty="0"/>
                    </a:p>
                  </a:txBody>
                  <a:tcPr/>
                </a:tc>
              </a:tr>
              <a:tr h="6454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 smtClean="0"/>
                        <a:t>Já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utilizou</a:t>
                      </a:r>
                      <a:r>
                        <a:rPr lang="en-US" sz="2000" b="0" dirty="0" smtClean="0"/>
                        <a:t> </a:t>
                      </a:r>
                      <a:r>
                        <a:rPr lang="en-US" sz="2000" b="0" dirty="0" err="1" smtClean="0"/>
                        <a:t>aplicações</a:t>
                      </a:r>
                      <a:r>
                        <a:rPr lang="en-US" sz="2000" b="0" dirty="0" smtClean="0"/>
                        <a:t> com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Realidade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Aumentada</a:t>
                      </a:r>
                      <a:endParaRPr lang="pt-BR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55% </a:t>
                      </a:r>
                      <a:r>
                        <a:rPr lang="en-US" sz="1800" b="0" dirty="0" err="1" smtClean="0"/>
                        <a:t>não</a:t>
                      </a:r>
                      <a:endParaRPr lang="en-US" sz="1800" b="0" dirty="0" smtClean="0"/>
                    </a:p>
                    <a:p>
                      <a:pPr algn="l"/>
                      <a:r>
                        <a:rPr lang="en-US" sz="1800" b="0" dirty="0" smtClean="0"/>
                        <a:t>45% sim</a:t>
                      </a:r>
                      <a:endParaRPr lang="pt-BR" sz="1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4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44625"/>
            <a:ext cx="6948264" cy="576064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349774"/>
              </p:ext>
            </p:extLst>
          </p:nvPr>
        </p:nvGraphicFramePr>
        <p:xfrm>
          <a:off x="683568" y="680290"/>
          <a:ext cx="7704856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618"/>
                <a:gridCol w="3551238"/>
              </a:tblGrid>
              <a:tr h="1452566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Conseguiu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concluir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objetivos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com </a:t>
                      </a:r>
                      <a:r>
                        <a:rPr lang="en-US" sz="2400" b="0" baseline="0" dirty="0" err="1" smtClean="0">
                          <a:solidFill>
                            <a:schemeClr val="tx1"/>
                          </a:solidFill>
                        </a:rPr>
                        <a:t>facilidade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pt-BR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40%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todos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30% a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maior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20%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metade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a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menor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parte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nenhum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44209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Quantas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tarefas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concluídas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sem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auxílio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externo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25% </a:t>
                      </a:r>
                      <a:r>
                        <a:rPr lang="en-US" sz="2000" dirty="0" err="1" smtClean="0"/>
                        <a:t>todas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15% a </a:t>
                      </a:r>
                      <a:r>
                        <a:rPr lang="en-US" sz="2000" dirty="0" err="1" smtClean="0"/>
                        <a:t>maior</a:t>
                      </a:r>
                      <a:r>
                        <a:rPr lang="en-US" sz="2000" dirty="0" smtClean="0"/>
                        <a:t> parte</a:t>
                      </a:r>
                    </a:p>
                    <a:p>
                      <a:r>
                        <a:rPr lang="en-US" sz="2000" dirty="0" smtClean="0"/>
                        <a:t>20% </a:t>
                      </a:r>
                      <a:r>
                        <a:rPr lang="en-US" sz="2000" dirty="0" err="1" smtClean="0"/>
                        <a:t>metade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20% a </a:t>
                      </a:r>
                      <a:r>
                        <a:rPr lang="en-US" sz="2000" dirty="0" err="1" smtClean="0"/>
                        <a:t>menor</a:t>
                      </a:r>
                      <a:r>
                        <a:rPr lang="en-US" sz="2000" dirty="0" smtClean="0"/>
                        <a:t> parte</a:t>
                      </a:r>
                    </a:p>
                    <a:p>
                      <a:r>
                        <a:rPr lang="en-US" sz="2000" dirty="0" smtClean="0"/>
                        <a:t>20% </a:t>
                      </a:r>
                      <a:r>
                        <a:rPr lang="en-US" sz="2000" dirty="0" err="1" smtClean="0"/>
                        <a:t>nenhuma</a:t>
                      </a:r>
                      <a:endParaRPr lang="pt-BR" sz="2000" dirty="0"/>
                    </a:p>
                  </a:txBody>
                  <a:tcPr/>
                </a:tc>
              </a:tr>
              <a:tr h="627124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Qual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modo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preferiu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jogar</a:t>
                      </a:r>
                      <a:r>
                        <a:rPr lang="en-US" sz="240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70% </a:t>
                      </a:r>
                      <a:r>
                        <a:rPr lang="en-US" sz="2000" dirty="0" err="1" smtClean="0"/>
                        <a:t>Vuforia</a:t>
                      </a:r>
                      <a:r>
                        <a:rPr lang="en-US" sz="2000" dirty="0" smtClean="0"/>
                        <a:t> Plus</a:t>
                      </a:r>
                    </a:p>
                    <a:p>
                      <a:r>
                        <a:rPr lang="en-US" sz="2000" dirty="0" smtClean="0"/>
                        <a:t>30% </a:t>
                      </a:r>
                      <a:r>
                        <a:rPr lang="en-US" sz="2000" dirty="0" err="1" smtClean="0"/>
                        <a:t>Vuforia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Tradicional</a:t>
                      </a:r>
                      <a:endParaRPr lang="pt-BR" sz="2000" dirty="0"/>
                    </a:p>
                  </a:txBody>
                  <a:tcPr/>
                </a:tc>
              </a:tr>
              <a:tr h="145063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usabilidade</a:t>
                      </a:r>
                      <a:r>
                        <a:rPr lang="en-US" sz="2400" dirty="0" smtClean="0"/>
                        <a:t> dos </a:t>
                      </a:r>
                      <a:r>
                        <a:rPr lang="en-US" sz="2400" dirty="0" err="1" smtClean="0"/>
                        <a:t>Botões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Virtuais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60%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5% regular</a:t>
                      </a:r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ruim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péssima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96" y="72008"/>
            <a:ext cx="7020272" cy="548680"/>
          </a:xfrm>
        </p:spPr>
        <p:txBody>
          <a:bodyPr/>
          <a:lstStyle/>
          <a:p>
            <a:pPr algn="l"/>
            <a:r>
              <a:rPr lang="pt-BR" dirty="0"/>
              <a:t>Resultados e Discussões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746674"/>
              </p:ext>
            </p:extLst>
          </p:nvPr>
        </p:nvGraphicFramePr>
        <p:xfrm>
          <a:off x="755576" y="688108"/>
          <a:ext cx="7632848" cy="385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3518048"/>
              </a:tblGrid>
              <a:tr h="13007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Como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classificaria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a </a:t>
                      </a:r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usabilidade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 do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Slider</a:t>
                      </a:r>
                      <a:r>
                        <a:rPr lang="en-US" sz="2400" b="0" baseline="0" dirty="0" smtClean="0">
                          <a:solidFill>
                            <a:schemeClr val="tx1"/>
                          </a:solidFill>
                        </a:rPr>
                        <a:t> Virtual?</a:t>
                      </a:r>
                      <a:endParaRPr lang="pt-BR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excelente</a:t>
                      </a:r>
                      <a:endParaRPr lang="en-US" sz="2000" b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30% boa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10% regular</a:t>
                      </a:r>
                    </a:p>
                    <a:p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5% </a:t>
                      </a:r>
                      <a:r>
                        <a:rPr lang="en-US" sz="2000" b="0" dirty="0" err="1" smtClean="0">
                          <a:solidFill>
                            <a:schemeClr val="tx1"/>
                          </a:solidFill>
                        </a:rPr>
                        <a:t>ruim</a:t>
                      </a:r>
                      <a:endParaRPr lang="pt-BR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527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usabilidade</a:t>
                      </a:r>
                      <a:r>
                        <a:rPr lang="en-US" sz="2400" dirty="0" smtClean="0"/>
                        <a:t> do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cubo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55%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15% regular</a:t>
                      </a:r>
                    </a:p>
                    <a:p>
                      <a:r>
                        <a:rPr lang="en-US" sz="2000" dirty="0" smtClean="0"/>
                        <a:t>5% </a:t>
                      </a:r>
                      <a:r>
                        <a:rPr lang="en-US" sz="2000" dirty="0" err="1" smtClean="0"/>
                        <a:t>ruim</a:t>
                      </a:r>
                      <a:endParaRPr lang="pt-BR" sz="2000" dirty="0" smtClean="0"/>
                    </a:p>
                  </a:txBody>
                  <a:tcPr/>
                </a:tc>
              </a:tr>
              <a:tr h="11841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Como </a:t>
                      </a:r>
                      <a:r>
                        <a:rPr lang="en-US" sz="2400" dirty="0" err="1" smtClean="0"/>
                        <a:t>classificaria</a:t>
                      </a:r>
                      <a:r>
                        <a:rPr lang="en-US" sz="2400" dirty="0" smtClean="0"/>
                        <a:t> a </a:t>
                      </a:r>
                      <a:r>
                        <a:rPr lang="en-US" sz="2400" dirty="0" err="1" smtClean="0"/>
                        <a:t>experiência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geral</a:t>
                      </a:r>
                      <a:r>
                        <a:rPr lang="en-US" sz="2400" dirty="0" smtClean="0"/>
                        <a:t> dos </a:t>
                      </a:r>
                      <a:r>
                        <a:rPr lang="en-US" sz="2400" dirty="0" err="1" smtClean="0"/>
                        <a:t>componentes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ListAR</a:t>
                      </a:r>
                      <a:r>
                        <a:rPr lang="en-US" sz="2400" baseline="0" dirty="0" smtClean="0"/>
                        <a:t>?</a:t>
                      </a:r>
                      <a:endParaRPr lang="pt-B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70% </a:t>
                      </a:r>
                      <a:r>
                        <a:rPr lang="en-US" sz="2000" dirty="0" err="1" smtClean="0"/>
                        <a:t>excelente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25% boa</a:t>
                      </a:r>
                    </a:p>
                    <a:p>
                      <a:r>
                        <a:rPr lang="en-US" sz="2000" dirty="0" smtClean="0"/>
                        <a:t>5% regular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e Discussões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Dificuldade</a:t>
            </a:r>
            <a:r>
              <a:rPr lang="en-US" sz="2800" dirty="0"/>
              <a:t> </a:t>
            </a:r>
            <a:r>
              <a:rPr lang="en-US" sz="2800" dirty="0" err="1"/>
              <a:t>inicial</a:t>
            </a:r>
            <a:r>
              <a:rPr lang="en-US" sz="2800" dirty="0"/>
              <a:t> para </a:t>
            </a:r>
            <a:r>
              <a:rPr lang="en-US" sz="2800" dirty="0" err="1"/>
              <a:t>interagir</a:t>
            </a:r>
            <a:r>
              <a:rPr lang="en-US" sz="2800" dirty="0"/>
              <a:t> com a interface virtual </a:t>
            </a:r>
            <a:r>
              <a:rPr lang="en-US" sz="2800" dirty="0" err="1"/>
              <a:t>por</a:t>
            </a:r>
            <a:r>
              <a:rPr lang="en-US" sz="2800" dirty="0"/>
              <a:t> parte de </a:t>
            </a:r>
            <a:r>
              <a:rPr lang="en-US" sz="2800" dirty="0" err="1"/>
              <a:t>alguns</a:t>
            </a:r>
            <a:r>
              <a:rPr lang="en-US" sz="2800" dirty="0"/>
              <a:t> </a:t>
            </a:r>
            <a:r>
              <a:rPr lang="en-US" sz="2800" dirty="0" err="1"/>
              <a:t>alunos</a:t>
            </a:r>
            <a:endParaRPr lang="en-US" sz="2800" dirty="0"/>
          </a:p>
          <a:p>
            <a:r>
              <a:rPr lang="en-US" sz="2800" dirty="0"/>
              <a:t>A </a:t>
            </a:r>
            <a:r>
              <a:rPr lang="en-US" sz="2800" dirty="0" err="1"/>
              <a:t>maioria</a:t>
            </a:r>
            <a:r>
              <a:rPr lang="en-US" sz="2800" dirty="0"/>
              <a:t> </a:t>
            </a:r>
            <a:r>
              <a:rPr lang="en-US" sz="2800" dirty="0" err="1"/>
              <a:t>preferiu</a:t>
            </a:r>
            <a:r>
              <a:rPr lang="en-US" sz="2800" dirty="0"/>
              <a:t> o </a:t>
            </a:r>
            <a:r>
              <a:rPr lang="en-US" sz="2800" dirty="0" err="1"/>
              <a:t>modo</a:t>
            </a:r>
            <a:r>
              <a:rPr lang="en-US" sz="2800" dirty="0"/>
              <a:t> com interface </a:t>
            </a:r>
            <a:r>
              <a:rPr lang="en-US" sz="2800" dirty="0" err="1"/>
              <a:t>tangível</a:t>
            </a:r>
            <a:endParaRPr lang="en-US" sz="2800" dirty="0"/>
          </a:p>
          <a:p>
            <a:r>
              <a:rPr lang="en-US" sz="2800" dirty="0" err="1"/>
              <a:t>Interação</a:t>
            </a:r>
            <a:r>
              <a:rPr lang="en-US" sz="2800" dirty="0"/>
              <a:t> com o </a:t>
            </a:r>
            <a:r>
              <a:rPr lang="en-US" sz="2800" dirty="0" err="1"/>
              <a:t>cubo</a:t>
            </a:r>
            <a:r>
              <a:rPr lang="en-US" sz="2800" dirty="0"/>
              <a:t> </a:t>
            </a:r>
            <a:r>
              <a:rPr lang="en-US" sz="2800" dirty="0" err="1"/>
              <a:t>recebeu</a:t>
            </a:r>
            <a:r>
              <a:rPr lang="en-US" sz="2800" dirty="0"/>
              <a:t> as </a:t>
            </a:r>
            <a:r>
              <a:rPr lang="en-US" sz="2800" dirty="0" err="1"/>
              <a:t>piores</a:t>
            </a:r>
            <a:r>
              <a:rPr lang="en-US" sz="2800" dirty="0"/>
              <a:t> </a:t>
            </a:r>
            <a:r>
              <a:rPr lang="en-US" sz="2800" dirty="0" err="1"/>
              <a:t>avaliações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comparação</a:t>
            </a:r>
            <a:r>
              <a:rPr lang="en-US" sz="2800" dirty="0"/>
              <a:t> com </a:t>
            </a:r>
            <a:r>
              <a:rPr lang="en-US" sz="2800" dirty="0" err="1"/>
              <a:t>os</a:t>
            </a:r>
            <a:r>
              <a:rPr lang="en-US" sz="2800" dirty="0"/>
              <a:t> outros </a:t>
            </a:r>
            <a:r>
              <a:rPr lang="en-US" sz="2800" dirty="0" err="1" smtClean="0"/>
              <a:t>componentes</a:t>
            </a:r>
            <a:endParaRPr lang="en-US" sz="2800" dirty="0" smtClean="0"/>
          </a:p>
          <a:p>
            <a:r>
              <a:rPr lang="en-US" sz="2800" dirty="0" err="1" smtClean="0"/>
              <a:t>Artigo</a:t>
            </a:r>
            <a:r>
              <a:rPr lang="en-US" sz="2800" dirty="0" smtClean="0"/>
              <a:t> </a:t>
            </a:r>
            <a:r>
              <a:rPr lang="en-US" sz="2800" dirty="0" err="1" smtClean="0"/>
              <a:t>submetido</a:t>
            </a:r>
            <a:r>
              <a:rPr lang="en-US" sz="2800" dirty="0" smtClean="0"/>
              <a:t> </a:t>
            </a:r>
            <a:r>
              <a:rPr lang="en-US" sz="2800" dirty="0" err="1" smtClean="0"/>
              <a:t>ao</a:t>
            </a:r>
            <a:r>
              <a:rPr lang="en-US" sz="2800" dirty="0" smtClean="0"/>
              <a:t> </a:t>
            </a:r>
            <a:r>
              <a:rPr lang="en-US" sz="2800" dirty="0" err="1" smtClean="0"/>
              <a:t>Simpósio</a:t>
            </a:r>
            <a:r>
              <a:rPr lang="en-US" sz="2800" dirty="0" smtClean="0"/>
              <a:t> </a:t>
            </a:r>
            <a:r>
              <a:rPr lang="en-US" sz="2800" dirty="0" err="1" smtClean="0"/>
              <a:t>Brasileiro</a:t>
            </a:r>
            <a:r>
              <a:rPr lang="en-US" sz="2800" dirty="0" smtClean="0"/>
              <a:t> de </a:t>
            </a:r>
            <a:r>
              <a:rPr lang="en-US" sz="2800" dirty="0" err="1" smtClean="0"/>
              <a:t>Informática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Educação</a:t>
            </a:r>
            <a:r>
              <a:rPr lang="en-US" sz="2800" dirty="0" smtClean="0"/>
              <a:t> (SBIE) 2019 - </a:t>
            </a:r>
            <a:r>
              <a:rPr lang="en-US" sz="2800" dirty="0" err="1" smtClean="0"/>
              <a:t>Trilha</a:t>
            </a:r>
            <a:r>
              <a:rPr lang="en-US" sz="2800" dirty="0"/>
              <a:t> 2: </a:t>
            </a:r>
            <a:r>
              <a:rPr lang="en-US" sz="2800" dirty="0" err="1"/>
              <a:t>Ludificação</a:t>
            </a:r>
            <a:r>
              <a:rPr lang="en-US" sz="2800" dirty="0"/>
              <a:t> Digital do </a:t>
            </a:r>
            <a:r>
              <a:rPr lang="en-US" sz="2800" dirty="0" err="1"/>
              <a:t>Ensino</a:t>
            </a:r>
            <a:r>
              <a:rPr lang="en-US" sz="2800" dirty="0"/>
              <a:t>/</a:t>
            </a:r>
            <a:r>
              <a:rPr lang="en-US" sz="2800" dirty="0" err="1"/>
              <a:t>Aprendizagem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5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68052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Popularização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Trazer</a:t>
            </a:r>
            <a:r>
              <a:rPr lang="en-US" dirty="0"/>
              <a:t> o virtual para o 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físico</a:t>
            </a:r>
            <a:r>
              <a:rPr lang="en-US" dirty="0"/>
              <a:t>, </a:t>
            </a:r>
            <a:r>
              <a:rPr lang="en-US" dirty="0" err="1"/>
              <a:t>diferente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 Virtual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Promover a expansão da Interface de Usuário para o mundo real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Evitar a </a:t>
            </a:r>
            <a:r>
              <a:rPr lang="pt-BR" dirty="0" err="1"/>
              <a:t>reimplementação</a:t>
            </a:r>
            <a:r>
              <a:rPr lang="pt-BR" dirty="0"/>
              <a:t> de funcionalidades comuns na RA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/>
          <a:lstStyle/>
          <a:p>
            <a:r>
              <a:rPr lang="pt-BR" dirty="0"/>
              <a:t>Resultados e Discussões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44451"/>
              </p:ext>
            </p:extLst>
          </p:nvPr>
        </p:nvGraphicFramePr>
        <p:xfrm>
          <a:off x="107503" y="836712"/>
          <a:ext cx="8928993" cy="496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3"/>
                <a:gridCol w="1368152"/>
                <a:gridCol w="1584176"/>
                <a:gridCol w="1656184"/>
                <a:gridCol w="1512168"/>
              </a:tblGrid>
              <a:tr h="813937">
                <a:tc>
                  <a:txBody>
                    <a:bodyPr/>
                    <a:lstStyle/>
                    <a:p>
                      <a:pPr algn="ctr"/>
                      <a:endParaRPr lang="pt-B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Silva (2016)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Schmitz (2017)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Reiter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(2018)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chemeClr val="tx1"/>
                          </a:solidFill>
                        </a:rPr>
                        <a:t>ListAR</a:t>
                      </a:r>
                      <a:endParaRPr lang="pt-BR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156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Plataforma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Android</a:t>
                      </a:r>
                      <a:endParaRPr lang="pt-BR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Android/iOS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Android</a:t>
                      </a:r>
                      <a:endParaRPr lang="pt-BR" sz="2000" dirty="0"/>
                    </a:p>
                  </a:txBody>
                  <a:tcPr/>
                </a:tc>
              </a:tr>
              <a:tr h="47156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Interface </a:t>
                      </a:r>
                      <a:r>
                        <a:rPr lang="en-US" sz="2400" dirty="0" err="1" smtClean="0"/>
                        <a:t>tangível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83521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Exibe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objetos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lista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num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único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marcador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1162768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Permite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adicionar</a:t>
                      </a:r>
                      <a:r>
                        <a:rPr lang="en-US" sz="2400" dirty="0" smtClean="0"/>
                        <a:t>/remover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objetos</a:t>
                      </a:r>
                      <a:r>
                        <a:rPr lang="en-US" sz="2400" baseline="0" dirty="0" smtClean="0"/>
                        <a:t> da </a:t>
                      </a:r>
                      <a:r>
                        <a:rPr lang="en-US" sz="2400" baseline="0" dirty="0" err="1" smtClean="0"/>
                        <a:t>lista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  <a:tr h="81393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Disponibiliza</a:t>
                      </a:r>
                      <a:r>
                        <a:rPr lang="en-US" sz="2400" dirty="0" smtClean="0"/>
                        <a:t> Assets </a:t>
                      </a:r>
                      <a:r>
                        <a:rPr lang="en-US" sz="2400" dirty="0" err="1" smtClean="0"/>
                        <a:t>reutilizáveis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X</a:t>
                      </a:r>
                      <a:endParaRPr lang="pt-B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3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Objetivo</a:t>
            </a:r>
            <a:r>
              <a:rPr lang="en-US" dirty="0"/>
              <a:t> de </a:t>
            </a:r>
            <a:r>
              <a:rPr lang="en-US" dirty="0" err="1"/>
              <a:t>disponibilizar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criação</a:t>
            </a:r>
            <a:r>
              <a:rPr lang="en-US" dirty="0"/>
              <a:t> de interfaces </a:t>
            </a:r>
            <a:r>
              <a:rPr lang="en-US" dirty="0" err="1"/>
              <a:t>tangíveis</a:t>
            </a:r>
            <a:r>
              <a:rPr lang="en-US" dirty="0"/>
              <a:t> e </a:t>
            </a:r>
            <a:r>
              <a:rPr lang="en-US" dirty="0" err="1"/>
              <a:t>exposição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virtuais</a:t>
            </a:r>
            <a:r>
              <a:rPr lang="en-US" dirty="0"/>
              <a:t> </a:t>
            </a:r>
            <a:r>
              <a:rPr lang="en-US" dirty="0" err="1"/>
              <a:t>atingido</a:t>
            </a:r>
            <a:endParaRPr lang="pt-BR" dirty="0"/>
          </a:p>
          <a:p>
            <a:r>
              <a:rPr lang="en-US" dirty="0" err="1"/>
              <a:t>Componentes</a:t>
            </a:r>
            <a:r>
              <a:rPr lang="en-US" dirty="0"/>
              <a:t> de interface se </a:t>
            </a:r>
            <a:r>
              <a:rPr lang="en-US" dirty="0" err="1"/>
              <a:t>mostraram</a:t>
            </a:r>
            <a:r>
              <a:rPr lang="en-US" dirty="0"/>
              <a:t> </a:t>
            </a:r>
            <a:r>
              <a:rPr lang="en-US" dirty="0" err="1"/>
              <a:t>aptos</a:t>
            </a:r>
            <a:endParaRPr lang="en-US" dirty="0"/>
          </a:p>
          <a:p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adaptarem</a:t>
            </a:r>
            <a:r>
              <a:rPr lang="en-US" dirty="0"/>
              <a:t> à interface outros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demonstraram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dificuldade</a:t>
            </a:r>
            <a:endParaRPr lang="pt-BR" dirty="0"/>
          </a:p>
          <a:p>
            <a:r>
              <a:rPr lang="en-US" dirty="0"/>
              <a:t>A </a:t>
            </a:r>
            <a:r>
              <a:rPr lang="en-US" dirty="0" err="1"/>
              <a:t>navegação</a:t>
            </a:r>
            <a:r>
              <a:rPr lang="en-US" dirty="0"/>
              <a:t> da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da </a:t>
            </a:r>
            <a:r>
              <a:rPr lang="en-US" dirty="0" err="1"/>
              <a:t>rotação</a:t>
            </a:r>
            <a:r>
              <a:rPr lang="en-US" dirty="0"/>
              <a:t> do </a:t>
            </a:r>
            <a:r>
              <a:rPr lang="en-US" dirty="0" err="1"/>
              <a:t>cubo</a:t>
            </a:r>
            <a:r>
              <a:rPr lang="en-US" dirty="0"/>
              <a:t> se </a:t>
            </a:r>
            <a:r>
              <a:rPr lang="en-US" dirty="0" err="1"/>
              <a:t>mostrou</a:t>
            </a:r>
            <a:r>
              <a:rPr lang="en-US" dirty="0"/>
              <a:t> </a:t>
            </a:r>
            <a:r>
              <a:rPr lang="en-US" dirty="0" err="1"/>
              <a:t>insatisfatória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8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Reformular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marcador</a:t>
            </a:r>
            <a:r>
              <a:rPr lang="en-US" dirty="0"/>
              <a:t> de </a:t>
            </a:r>
            <a:r>
              <a:rPr lang="en-US" dirty="0" err="1"/>
              <a:t>cubo</a:t>
            </a:r>
            <a:r>
              <a:rPr lang="en-US" dirty="0"/>
              <a:t> </a:t>
            </a:r>
            <a:r>
              <a:rPr lang="en-US" dirty="0" err="1"/>
              <a:t>tornando</a:t>
            </a:r>
            <a:r>
              <a:rPr lang="en-US" dirty="0"/>
              <a:t>-o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estável</a:t>
            </a:r>
            <a:endParaRPr lang="pt-BR" dirty="0"/>
          </a:p>
          <a:p>
            <a:r>
              <a:rPr lang="en-US" dirty="0" err="1"/>
              <a:t>Investigar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reinicialização</a:t>
            </a:r>
            <a:r>
              <a:rPr lang="en-US" dirty="0"/>
              <a:t> do </a:t>
            </a:r>
            <a:r>
              <a:rPr lang="en-US" dirty="0" err="1"/>
              <a:t>Vuforia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com </a:t>
            </a:r>
            <a:r>
              <a:rPr lang="en-US" dirty="0" err="1"/>
              <a:t>botões</a:t>
            </a:r>
            <a:r>
              <a:rPr lang="en-US" dirty="0"/>
              <a:t> </a:t>
            </a:r>
            <a:r>
              <a:rPr lang="en-US" dirty="0" err="1"/>
              <a:t>dinâmicos</a:t>
            </a:r>
            <a:endParaRPr lang="en-US" dirty="0"/>
          </a:p>
          <a:p>
            <a:r>
              <a:rPr lang="en-US" dirty="0" err="1"/>
              <a:t>Criação</a:t>
            </a:r>
            <a:r>
              <a:rPr lang="en-US" dirty="0"/>
              <a:t> de scripts de editor para </a:t>
            </a:r>
            <a:r>
              <a:rPr lang="en-US" dirty="0" err="1"/>
              <a:t>tentar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desenvolvedor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pt-BR" dirty="0"/>
          </a:p>
          <a:p>
            <a:r>
              <a:rPr lang="en-US" dirty="0" err="1"/>
              <a:t>Inclusão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para o </a:t>
            </a:r>
            <a:r>
              <a:rPr lang="en-US" dirty="0" err="1"/>
              <a:t>módulo</a:t>
            </a:r>
            <a:r>
              <a:rPr lang="en-US" dirty="0"/>
              <a:t> de interface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30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Extensões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Aprimoramento</a:t>
            </a:r>
            <a:r>
              <a:rPr lang="en-US" dirty="0"/>
              <a:t> dos </a:t>
            </a:r>
            <a:r>
              <a:rPr lang="en-US" dirty="0" err="1"/>
              <a:t>componentes</a:t>
            </a:r>
            <a:r>
              <a:rPr lang="en-US" dirty="0"/>
              <a:t> de interface </a:t>
            </a:r>
            <a:r>
              <a:rPr lang="en-US" dirty="0" err="1"/>
              <a:t>existentes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manter</a:t>
            </a:r>
            <a:r>
              <a:rPr lang="en-US" dirty="0"/>
              <a:t> </a:t>
            </a:r>
            <a:r>
              <a:rPr lang="en-US" dirty="0" err="1"/>
              <a:t>pressionado</a:t>
            </a:r>
            <a:r>
              <a:rPr lang="en-US" dirty="0"/>
              <a:t> um </a:t>
            </a:r>
            <a:r>
              <a:rPr lang="en-US" dirty="0" err="1"/>
              <a:t>botão</a:t>
            </a:r>
            <a:r>
              <a:rPr lang="en-US" dirty="0"/>
              <a:t> virtual</a:t>
            </a:r>
            <a:endParaRPr lang="pt-BR" dirty="0"/>
          </a:p>
          <a:p>
            <a:r>
              <a:rPr lang="en-US" dirty="0" err="1"/>
              <a:t>Adição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interação</a:t>
            </a:r>
            <a:r>
              <a:rPr lang="en-US" dirty="0"/>
              <a:t> para o </a:t>
            </a:r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lista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visualização</a:t>
            </a:r>
            <a:r>
              <a:rPr lang="en-US" dirty="0"/>
              <a:t> de </a:t>
            </a:r>
            <a:r>
              <a:rPr lang="en-US" dirty="0" err="1"/>
              <a:t>animações</a:t>
            </a:r>
            <a:r>
              <a:rPr lang="en-US" dirty="0"/>
              <a:t> para um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objeto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00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352928" cy="1470025"/>
          </a:xfrm>
        </p:spPr>
        <p:txBody>
          <a:bodyPr/>
          <a:lstStyle/>
          <a:p>
            <a:r>
              <a:rPr lang="pt-BR" dirty="0"/>
              <a:t>Apresentação Prática</a:t>
            </a:r>
          </a:p>
        </p:txBody>
      </p:sp>
    </p:spTree>
    <p:extLst>
      <p:ext uri="{BB962C8B-B14F-4D97-AF65-F5344CB8AC3E}">
        <p14:creationId xmlns:p14="http://schemas.microsoft.com/office/powerpoint/2010/main" val="37995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470025"/>
          </a:xfrm>
        </p:spPr>
        <p:txBody>
          <a:bodyPr/>
          <a:lstStyle/>
          <a:p>
            <a:r>
              <a:rPr lang="en-US" dirty="0" err="1"/>
              <a:t>ListAR</a:t>
            </a:r>
            <a:r>
              <a:rPr lang="en-US" dirty="0"/>
              <a:t>: </a:t>
            </a:r>
            <a:r>
              <a:rPr lang="en-US" dirty="0" err="1"/>
              <a:t>Biblioteca</a:t>
            </a:r>
            <a:r>
              <a:rPr lang="en-US" dirty="0"/>
              <a:t> para </a:t>
            </a:r>
            <a:r>
              <a:rPr lang="en-US" dirty="0" err="1"/>
              <a:t>Listagem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e Interface de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Realidade</a:t>
            </a:r>
            <a:r>
              <a:rPr lang="en-US" dirty="0"/>
              <a:t> </a:t>
            </a:r>
            <a:r>
              <a:rPr lang="en-US" dirty="0" err="1"/>
              <a:t>Aumentada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400800" cy="1584176"/>
          </a:xfrm>
        </p:spPr>
        <p:txBody>
          <a:bodyPr>
            <a:normAutofit fontScale="92500"/>
          </a:bodyPr>
          <a:lstStyle/>
          <a:p>
            <a:r>
              <a:rPr lang="pt-BR" dirty="0"/>
              <a:t>Aluno(a): </a:t>
            </a:r>
            <a:r>
              <a:rPr lang="pt-BR" dirty="0" smtClean="0"/>
              <a:t>Rafael </a:t>
            </a:r>
            <a:r>
              <a:rPr lang="pt-BR" dirty="0" err="1" smtClean="0"/>
              <a:t>Diegoli</a:t>
            </a:r>
            <a:endParaRPr lang="pt-BR" dirty="0"/>
          </a:p>
          <a:p>
            <a:endParaRPr lang="pt-BR" sz="1200" dirty="0"/>
          </a:p>
          <a:p>
            <a:r>
              <a:rPr lang="pt-BR" dirty="0"/>
              <a:t>Orientador: prof. Dalton S. dos Reis</a:t>
            </a:r>
          </a:p>
        </p:txBody>
      </p:sp>
    </p:spTree>
    <p:extLst>
      <p:ext uri="{BB962C8B-B14F-4D97-AF65-F5344CB8AC3E}">
        <p14:creationId xmlns:p14="http://schemas.microsoft.com/office/powerpoint/2010/main" val="20434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0520"/>
          </a:xfrm>
        </p:spPr>
        <p:txBody>
          <a:bodyPr>
            <a:normAutofit fontScale="85000" lnSpcReduction="10000"/>
          </a:bodyPr>
          <a:lstStyle/>
          <a:p>
            <a:r>
              <a:rPr lang="pt-BR" sz="3600" dirty="0"/>
              <a:t>Disponibilizar uma biblioteca que abstraia a funcionalidade de expor objetos em listas e a criação de interfaces tangíveis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Permitir ao desenvolvedor expor objetos </a:t>
            </a:r>
            <a:r>
              <a:rPr lang="pt-BR" dirty="0" smtClean="0"/>
              <a:t>virtuais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além de </a:t>
            </a:r>
            <a:r>
              <a:rPr lang="pt-BR" dirty="0"/>
              <a:t>adicionar e remover itens de </a:t>
            </a:r>
            <a:r>
              <a:rPr lang="pt-BR" dirty="0" smtClean="0"/>
              <a:t>forma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dinâmica em </a:t>
            </a:r>
            <a:r>
              <a:rPr lang="pt-BR" dirty="0"/>
              <a:t>tempo de execução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Disponibilizar componentes reutilizáveis para </a:t>
            </a:r>
          </a:p>
          <a:p>
            <a:pPr marL="0" indent="0">
              <a:buNone/>
            </a:pPr>
            <a:r>
              <a:rPr lang="pt-BR" dirty="0"/>
              <a:t>      interface de usuário no espaço RA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pt-BR" dirty="0"/>
              <a:t>Desenvolver os componentes para que sejam</a:t>
            </a:r>
          </a:p>
          <a:p>
            <a:pPr marL="0" indent="0">
              <a:buNone/>
            </a:pPr>
            <a:r>
              <a:rPr lang="pt-BR" dirty="0"/>
              <a:t>      utilizados em conjunto ou individualmente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80520"/>
          </a:xfrm>
        </p:spPr>
        <p:txBody>
          <a:bodyPr/>
          <a:lstStyle/>
          <a:p>
            <a:r>
              <a:rPr lang="en-US" dirty="0"/>
              <a:t>Assets</a:t>
            </a:r>
            <a:endParaRPr lang="pt-BR" dirty="0"/>
          </a:p>
          <a:p>
            <a:r>
              <a:rPr lang="en-US" dirty="0"/>
              <a:t>Asset Packages</a:t>
            </a:r>
          </a:p>
          <a:p>
            <a:r>
              <a:rPr lang="en-US" dirty="0"/>
              <a:t>Prefabs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924944"/>
            <a:ext cx="7632849" cy="29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124744"/>
            <a:ext cx="8517632" cy="4680520"/>
          </a:xfrm>
        </p:spPr>
        <p:txBody>
          <a:bodyPr/>
          <a:lstStyle/>
          <a:p>
            <a:r>
              <a:rPr lang="en-US" sz="2800" dirty="0"/>
              <a:t>User Interface Elements (</a:t>
            </a:r>
            <a:r>
              <a:rPr lang="en-US" sz="2800" dirty="0" err="1"/>
              <a:t>UIElements</a:t>
            </a:r>
            <a:r>
              <a:rPr lang="en-US" sz="2800" dirty="0"/>
              <a:t>)</a:t>
            </a:r>
            <a:endParaRPr lang="pt-BR" sz="2800" dirty="0"/>
          </a:p>
          <a:p>
            <a:r>
              <a:rPr lang="en-US" sz="2800" dirty="0"/>
              <a:t>Unity User Interface (Unity UI)</a:t>
            </a:r>
          </a:p>
          <a:p>
            <a:r>
              <a:rPr lang="en-US" sz="2800" dirty="0"/>
              <a:t>Immediate Mode Graphical User </a:t>
            </a:r>
            <a:r>
              <a:rPr lang="en-US" sz="2800" dirty="0" smtClean="0"/>
              <a:t>Interface (IMGUI</a:t>
            </a:r>
            <a:r>
              <a:rPr lang="en-US" sz="2800" dirty="0"/>
              <a:t>)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708920"/>
            <a:ext cx="6264696" cy="30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VisEdu</a:t>
            </a:r>
            <a:r>
              <a:rPr lang="en-US" sz="2800" dirty="0"/>
              <a:t>: Interface de </a:t>
            </a:r>
            <a:r>
              <a:rPr lang="en-US" sz="2800" dirty="0" err="1"/>
              <a:t>Usuário</a:t>
            </a:r>
            <a:r>
              <a:rPr lang="en-US" sz="2800" dirty="0"/>
              <a:t> </a:t>
            </a:r>
            <a:r>
              <a:rPr lang="en-US" sz="2800" dirty="0" err="1"/>
              <a:t>Tangível</a:t>
            </a:r>
            <a:r>
              <a:rPr lang="en-US" sz="2800" dirty="0"/>
              <a:t>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e Unity (2016)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6336704" cy="33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Desenvolvimento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ferramenta</a:t>
            </a:r>
            <a:r>
              <a:rPr lang="en-US" sz="2800" dirty="0"/>
              <a:t> para </a:t>
            </a:r>
            <a:r>
              <a:rPr lang="en-US" sz="2800" dirty="0" err="1"/>
              <a:t>auxiliar</a:t>
            </a:r>
            <a:r>
              <a:rPr lang="en-US" sz="2800" dirty="0"/>
              <a:t> no </a:t>
            </a:r>
            <a:r>
              <a:rPr lang="en-US" sz="2800" dirty="0" err="1"/>
              <a:t>ensino</a:t>
            </a:r>
            <a:r>
              <a:rPr lang="en-US" sz="2800" dirty="0"/>
              <a:t> do Sistema Solar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(2017)</a:t>
            </a:r>
            <a:endParaRPr lang="pt-BR" sz="2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96952"/>
            <a:ext cx="7326027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</a:t>
            </a:r>
            <a:r>
              <a:rPr lang="pt-BR" dirty="0" smtClean="0"/>
              <a:t>Correlatos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204" y="1196752"/>
            <a:ext cx="8229600" cy="4680520"/>
          </a:xfrm>
        </p:spPr>
        <p:txBody>
          <a:bodyPr/>
          <a:lstStyle/>
          <a:p>
            <a:r>
              <a:rPr lang="en-US" sz="2800" dirty="0" err="1"/>
              <a:t>AnimAR</a:t>
            </a:r>
            <a:r>
              <a:rPr lang="en-US" sz="2800" dirty="0"/>
              <a:t>: </a:t>
            </a:r>
            <a:r>
              <a:rPr lang="en-US" sz="2800" dirty="0" err="1"/>
              <a:t>Desenvolvimento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ferramenta</a:t>
            </a:r>
            <a:r>
              <a:rPr lang="en-US" sz="2800" dirty="0"/>
              <a:t> para </a:t>
            </a:r>
            <a:r>
              <a:rPr lang="en-US" sz="2800" dirty="0" err="1"/>
              <a:t>criação</a:t>
            </a:r>
            <a:r>
              <a:rPr lang="en-US" sz="2800" dirty="0"/>
              <a:t> de </a:t>
            </a:r>
            <a:r>
              <a:rPr lang="en-US" sz="2800" dirty="0" err="1"/>
              <a:t>animações</a:t>
            </a:r>
            <a:r>
              <a:rPr lang="en-US" sz="2800" dirty="0"/>
              <a:t> com </a:t>
            </a:r>
            <a:r>
              <a:rPr lang="en-US" sz="2800" dirty="0" err="1"/>
              <a:t>Realidade</a:t>
            </a:r>
            <a:r>
              <a:rPr lang="en-US" sz="2800" dirty="0"/>
              <a:t> </a:t>
            </a:r>
            <a:r>
              <a:rPr lang="en-US" sz="2800" dirty="0" err="1"/>
              <a:t>Aumentada</a:t>
            </a:r>
            <a:r>
              <a:rPr lang="en-US" sz="2800" dirty="0"/>
              <a:t> e Interface </a:t>
            </a:r>
            <a:r>
              <a:rPr lang="en-US" sz="2800" dirty="0" err="1"/>
              <a:t>Tangível</a:t>
            </a:r>
            <a:r>
              <a:rPr lang="en-US" sz="2800" dirty="0"/>
              <a:t> (2018)</a:t>
            </a:r>
            <a:endParaRPr lang="pt-BR" sz="2800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564904"/>
            <a:ext cx="5616624" cy="32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1518</Words>
  <Application>Microsoft Office PowerPoint</Application>
  <PresentationFormat>Apresentação na tela (4:3)</PresentationFormat>
  <Paragraphs>291</Paragraphs>
  <Slides>35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Design padrão</vt:lpstr>
      <vt:lpstr>ListAR: Biblioteca para Listagem de Objetos e Interface de Usuário em Realidade Aumentada</vt:lpstr>
      <vt:lpstr>Roteiro</vt:lpstr>
      <vt:lpstr>Introdução</vt:lpstr>
      <vt:lpstr>Objetivos</vt:lpstr>
      <vt:lpstr>Fundamentação Teórica</vt:lpstr>
      <vt:lpstr>Fundamentação Teórica</vt:lpstr>
      <vt:lpstr>Trabalhos Correlatos</vt:lpstr>
      <vt:lpstr>Trabalhos Correlatos</vt:lpstr>
      <vt:lpstr>Trabalhos Correlatos</vt:lpstr>
      <vt:lpstr>Requisitos</vt:lpstr>
      <vt:lpstr>Requisitos</vt:lpstr>
      <vt:lpstr>Especificação</vt:lpstr>
      <vt:lpstr>Especificação</vt:lpstr>
      <vt:lpstr>Especificação</vt:lpstr>
      <vt:lpstr>Implementação</vt:lpstr>
      <vt:lpstr>Implementação</vt:lpstr>
      <vt:lpstr>Implementação</vt:lpstr>
      <vt:lpstr>Implementação</vt:lpstr>
      <vt:lpstr>Implementação</vt:lpstr>
      <vt:lpstr>Implementação</vt:lpstr>
      <vt:lpstr>Operacionalidade da Implementação</vt:lpstr>
      <vt:lpstr>Operacionalidade da Implementação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Conclusões e Sugestões</vt:lpstr>
      <vt:lpstr>Extensões</vt:lpstr>
      <vt:lpstr>Extensões</vt:lpstr>
      <vt:lpstr>Apresentação Prática</vt:lpstr>
      <vt:lpstr>ListAR: Biblioteca para Listagem de Objetos e Interface de Usuário em Realidade Aumentada</vt:lpstr>
    </vt:vector>
  </TitlesOfParts>
  <Company>FURB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Rafael Dieoli</cp:lastModifiedBy>
  <cp:revision>137</cp:revision>
  <dcterms:created xsi:type="dcterms:W3CDTF">2012-05-08T00:10:24Z</dcterms:created>
  <dcterms:modified xsi:type="dcterms:W3CDTF">2019-07-08T21:33:41Z</dcterms:modified>
</cp:coreProperties>
</file>